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6540500" cy="360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82700" y="787400"/>
            <a:ext cx="0" cy="4825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82700" y="14732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82700" y="15621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82700" y="20193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282700" y="2108200"/>
            <a:ext cx="0" cy="1955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933700" y="787400"/>
            <a:ext cx="0" cy="18160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933700" y="2806700"/>
            <a:ext cx="0" cy="12573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597400" y="787400"/>
            <a:ext cx="0" cy="3276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5334000" y="463550"/>
            <a:ext cx="0" cy="3600450"/>
          </a:xfrm>
          <a:prstGeom prst="line"/>
          <a:ln w="381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977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3" name=""/>
          <p:cNvSpPr/>
          <p:nvPr/>
        </p:nvSpPr>
        <p:spPr>
          <a:xfrm>
            <a:off x="2590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4" name=""/>
          <p:cNvSpPr/>
          <p:nvPr/>
        </p:nvSpPr>
        <p:spPr>
          <a:xfrm>
            <a:off x="4152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5" name=""/>
          <p:cNvSpPr/>
          <p:nvPr/>
        </p:nvSpPr>
        <p:spPr>
          <a:xfrm>
            <a:off x="76801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6" name=""/>
          <p:cNvCxnSpPr/>
          <p:nvPr/>
        </p:nvCxnSpPr>
        <p:spPr>
          <a:xfrm>
            <a:off x="622300" y="1060450"/>
            <a:ext cx="654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700379" y="1212850"/>
            <a:ext cx="4385970" cy="27813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8" name=""/>
          <p:cNvCxnSpPr/>
          <p:nvPr/>
        </p:nvCxnSpPr>
        <p:spPr>
          <a:xfrm>
            <a:off x="1282700" y="1212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1282700" y="14732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1282700" y="15621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1282700" y="20193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1282700" y="210820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2933700" y="1212850"/>
            <a:ext cx="0" cy="1390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4" name=""/>
          <p:cNvCxnSpPr/>
          <p:nvPr/>
        </p:nvCxnSpPr>
        <p:spPr>
          <a:xfrm>
            <a:off x="2933700" y="2806700"/>
            <a:ext cx="0" cy="1200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4597400" y="1212850"/>
            <a:ext cx="0" cy="2794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751179" y="15430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27" name=""/>
          <p:cNvSpPr/>
          <p:nvPr/>
        </p:nvSpPr>
        <p:spPr>
          <a:xfrm>
            <a:off x="1669516" y="21463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28" name=""/>
          <p:cNvCxnSpPr/>
          <p:nvPr/>
        </p:nvCxnSpPr>
        <p:spPr>
          <a:xfrm>
            <a:off x="1289050" y="23939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2482850" y="25463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30" name=""/>
          <p:cNvCxnSpPr/>
          <p:nvPr/>
        </p:nvCxnSpPr>
        <p:spPr>
          <a:xfrm>
            <a:off x="2933700" y="25463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933700" y="28067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4597400" y="25463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3428568" y="28448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34" name=""/>
          <p:cNvCxnSpPr/>
          <p:nvPr/>
        </p:nvCxnSpPr>
        <p:spPr>
          <a:xfrm>
            <a:off x="2940050" y="30797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3343071" y="32131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36" name=""/>
          <p:cNvCxnSpPr/>
          <p:nvPr/>
        </p:nvCxnSpPr>
        <p:spPr>
          <a:xfrm flipH="1">
            <a:off x="2940050" y="34480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>
            <a:off x="2527300" y="25908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38" name=""/>
          <p:cNvSpPr/>
          <p:nvPr/>
        </p:nvSpPr>
        <p:spPr>
          <a:xfrm>
            <a:off x="1883435" y="36195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9" name=""/>
          <p:cNvCxnSpPr/>
          <p:nvPr/>
        </p:nvCxnSpPr>
        <p:spPr>
          <a:xfrm flipH="1">
            <a:off x="1289050" y="38671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0" name=""/>
          <p:cNvSpPr/>
          <p:nvPr/>
        </p:nvSpPr>
        <p:spPr>
          <a:xfrm>
            <a:off x="744829" y="1257300"/>
            <a:ext cx="11885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query</a:t>
            </a:r>
          </a:p>
        </p:txBody>
      </p:sp>
      <p:sp>
        <p:nvSpPr>
          <p:cNvPr id="41" name=""/>
          <p:cNvSpPr/>
          <p:nvPr/>
        </p:nvSpPr>
        <p:spPr>
          <a:xfrm>
            <a:off x="2662618" y="1644650"/>
            <a:ext cx="719963" cy="723900"/>
          </a:xfrm>
          <a:custGeom>
            <a:pathLst>
              <a:path w="719963" h="723900">
                <a:moveTo>
                  <a:pt x="231466" y="317500"/>
                </a:moveTo>
                <a:lnTo>
                  <a:pt x="0" y="317500"/>
                </a:lnTo>
                <a:lnTo>
                  <a:pt x="0" y="0"/>
                </a:lnTo>
                <a:lnTo>
                  <a:pt x="719963" y="0"/>
                </a:lnTo>
                <a:lnTo>
                  <a:pt x="719963" y="317500"/>
                </a:lnTo>
                <a:lnTo>
                  <a:pt x="342946" y="317500"/>
                </a:lnTo>
                <a:lnTo>
                  <a:pt x="90355" y="723900"/>
                </a:lnTo>
                <a:lnTo>
                  <a:pt x="231466" y="317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662618" y="1644650"/>
            <a:ext cx="719963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solidFill>
                  <a:srgbClr val="FF0000"/>
                </a:solidFill>
                <a:latin typeface="Nimbus Sans"/>
              </a:rPr>
              <a:t>This must</a:t>
            </a:r>
          </a:p>
          <a:p>
            <a:pPr algn="ctr" marL="0" marR="0" latinLnBrk="0"/>
            <a:r>
              <a:rPr dirty="0" sz="1000" err="1" lang="en-en">
                <a:solidFill>
                  <a:srgbClr val="FF0000"/>
                </a:solidFill>
                <a:latin typeface="Nimbus Sans"/>
              </a:rPr>
              <a:t>be very fast</a:t>
            </a:r>
          </a:p>
        </p:txBody>
      </p:sp>
      <p:sp>
        <p:nvSpPr>
          <p:cNvPr id="43" name=""/>
          <p:cNvSpPr/>
          <p:nvPr/>
        </p:nvSpPr>
        <p:spPr>
          <a:xfrm>
            <a:off x="5410200" y="2552700"/>
            <a:ext cx="1543050" cy="660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000" err="1" lang="en-en">
                <a:solidFill>
                  <a:srgbClr val="FF0000"/>
                </a:solidFill>
                <a:latin typeface="Nimbus Sans"/>
              </a:rPr>
              <a:t>An important part of this</a:t>
            </a:r>
          </a:p>
          <a:p>
            <a:pPr marL="0" marR="0" latinLnBrk="0"/>
            <a:r>
              <a:rPr dirty="0" sz="1000" err="1" lang="en-en">
                <a:solidFill>
                  <a:srgbClr val="FF0000"/>
                </a:solidFill>
                <a:latin typeface="Nimbus Sans"/>
              </a:rPr>
              <a:t>process is that it runs</a:t>
            </a:r>
          </a:p>
          <a:p>
            <a:pPr marL="0" marR="0" latinLnBrk="0"/>
            <a:r>
              <a:rPr dirty="0" sz="1000" err="1" lang="en-en">
                <a:solidFill>
                  <a:srgbClr val="FF0000"/>
                </a:solidFill>
                <a:latin typeface="Nimbus Sans"/>
              </a:rPr>
              <a:t>entirely inside the Backend</a:t>
            </a:r>
          </a:p>
          <a:p>
            <a:pPr marL="0" marR="0" latinLnBrk="0"/>
            <a:r>
              <a:rPr dirty="0" sz="1000" err="1" lang="en-en">
                <a:solidFill>
                  <a:srgbClr val="FF0000"/>
                </a:solidFill>
                <a:latin typeface="Nimbus Sans"/>
              </a:rPr>
              <a:t>infrastructure and hence</a:t>
            </a:r>
          </a:p>
          <a:p>
            <a:pPr marL="0" marR="0" latinLnBrk="0"/>
            <a:r>
              <a:rPr dirty="0" sz="1000" err="1" lang="en-en">
                <a:solidFill>
                  <a:srgbClr val="FF0000"/>
                </a:solidFill>
                <a:latin typeface="Nimbus Sans"/>
              </a:rPr>
              <a:t>does not impact the client.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